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0" r:id="rId3"/>
    <p:sldId id="262" r:id="rId4"/>
    <p:sldId id="258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4" d="100"/>
          <a:sy n="54" d="100"/>
        </p:scale>
        <p:origin x="27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10BC-AC54-4418-96D4-2124D88ADB4A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0BD2B-FD4D-4076-B3D6-F83A048537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0106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10BC-AC54-4418-96D4-2124D88ADB4A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0BD2B-FD4D-4076-B3D6-F83A048537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6658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10BC-AC54-4418-96D4-2124D88ADB4A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0BD2B-FD4D-4076-B3D6-F83A048537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3364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10BC-AC54-4418-96D4-2124D88ADB4A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0BD2B-FD4D-4076-B3D6-F83A048537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2136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10BC-AC54-4418-96D4-2124D88ADB4A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0BD2B-FD4D-4076-B3D6-F83A048537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3691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10BC-AC54-4418-96D4-2124D88ADB4A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0BD2B-FD4D-4076-B3D6-F83A048537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0257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10BC-AC54-4418-96D4-2124D88ADB4A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0BD2B-FD4D-4076-B3D6-F83A048537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5412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10BC-AC54-4418-96D4-2124D88ADB4A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0BD2B-FD4D-4076-B3D6-F83A048537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2312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10BC-AC54-4418-96D4-2124D88ADB4A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0BD2B-FD4D-4076-B3D6-F83A048537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9239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10BC-AC54-4418-96D4-2124D88ADB4A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0BD2B-FD4D-4076-B3D6-F83A048537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3674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10BC-AC54-4418-96D4-2124D88ADB4A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0BD2B-FD4D-4076-B3D6-F83A048537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7645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4010BC-AC54-4418-96D4-2124D88ADB4A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70BD2B-FD4D-4076-B3D6-F83A048537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1828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D4DF81-C4A8-CB2B-3334-CB51C2A16D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6525488D-47B3-360A-EFEE-7710D2A0BF8F}"/>
              </a:ext>
            </a:extLst>
          </p:cNvPr>
          <p:cNvSpPr/>
          <p:nvPr/>
        </p:nvSpPr>
        <p:spPr>
          <a:xfrm>
            <a:off x="768405" y="345620"/>
            <a:ext cx="5600700" cy="131445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C5F37C-61E5-356A-8E20-240DD2EBBEC7}"/>
              </a:ext>
            </a:extLst>
          </p:cNvPr>
          <p:cNvSpPr txBox="1"/>
          <p:nvPr/>
        </p:nvSpPr>
        <p:spPr>
          <a:xfrm>
            <a:off x="896994" y="534507"/>
            <a:ext cx="53497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/>
              <a:t>디자이너 박윤희와 함께하는</a:t>
            </a:r>
            <a:endParaRPr lang="en-US" altLang="ko-KR" sz="2800" b="1"/>
          </a:p>
          <a:p>
            <a:pPr algn="ctr"/>
            <a:r>
              <a:rPr lang="en-US" altLang="ko-KR" sz="2800" b="1"/>
              <a:t>DIGILOG Mentoring</a:t>
            </a:r>
            <a:endParaRPr lang="en-US" altLang="ko-KR" sz="2800" b="1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3A8E6F6-DCB3-026F-7469-F4813B765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755" y="1778286"/>
            <a:ext cx="3116850" cy="41685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7B2156D-D706-A6D8-9CE5-B0FF3E44574A}"/>
              </a:ext>
            </a:extLst>
          </p:cNvPr>
          <p:cNvSpPr txBox="1"/>
          <p:nvPr/>
        </p:nvSpPr>
        <p:spPr>
          <a:xfrm>
            <a:off x="842964" y="6032574"/>
            <a:ext cx="5811892" cy="3589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b="1"/>
              <a:t>㈜한섬 계열 디자인 실장 경력 </a:t>
            </a:r>
            <a:r>
              <a:rPr lang="en-US" altLang="ko-KR" sz="2000" b="1"/>
              <a:t>16</a:t>
            </a:r>
            <a:r>
              <a:rPr lang="ko-KR" altLang="en-US" sz="2000" b="1"/>
              <a:t>년</a:t>
            </a:r>
            <a:r>
              <a:rPr lang="en-US" altLang="ko-KR" sz="2000" b="1"/>
              <a:t>, </a:t>
            </a:r>
            <a:r>
              <a:rPr lang="ko-KR" altLang="en-US" sz="2000" b="1"/>
              <a:t> </a:t>
            </a:r>
            <a:endParaRPr lang="en-US" altLang="ko-KR" sz="2000" b="1"/>
          </a:p>
          <a:p>
            <a:pPr algn="ctr">
              <a:lnSpc>
                <a:spcPct val="150000"/>
              </a:lnSpc>
            </a:pPr>
            <a:r>
              <a:rPr lang="ko-KR" altLang="en-US" sz="2000"/>
              <a:t>비욘세</a:t>
            </a:r>
            <a:r>
              <a:rPr lang="en-US" altLang="ko-KR" sz="2000"/>
              <a:t>, </a:t>
            </a:r>
            <a:r>
              <a:rPr lang="ko-KR" altLang="en-US" sz="2000"/>
              <a:t>패리스힐튼이 사랑한 글로벌 디자이너 </a:t>
            </a:r>
            <a:endParaRPr lang="en-US" altLang="ko-KR" sz="2000"/>
          </a:p>
          <a:p>
            <a:pPr algn="ctr">
              <a:lnSpc>
                <a:spcPct val="150000"/>
              </a:lnSpc>
            </a:pPr>
            <a:r>
              <a:rPr lang="en-US" altLang="ko-KR" sz="2400"/>
              <a:t>GREEDILOUS</a:t>
            </a:r>
            <a:r>
              <a:rPr lang="en-US" altLang="ko-KR" sz="2000"/>
              <a:t> </a:t>
            </a:r>
            <a:r>
              <a:rPr lang="ko-KR" altLang="en-US" sz="2000"/>
              <a:t>박윤희의 </a:t>
            </a:r>
            <a:r>
              <a:rPr lang="en-US" altLang="ko-KR" sz="2400"/>
              <a:t>DIGILOG MENTORING</a:t>
            </a:r>
          </a:p>
          <a:p>
            <a:pPr>
              <a:lnSpc>
                <a:spcPct val="150000"/>
              </a:lnSpc>
            </a:pPr>
            <a:endParaRPr lang="en-US" altLang="ko-KR" sz="800"/>
          </a:p>
          <a:p>
            <a:pPr algn="ctr">
              <a:lnSpc>
                <a:spcPct val="150000"/>
              </a:lnSpc>
            </a:pPr>
            <a:r>
              <a:rPr lang="ko-KR" altLang="en-US" sz="2000"/>
              <a:t>시스템</a:t>
            </a:r>
            <a:r>
              <a:rPr lang="en-US" altLang="ko-KR" sz="2000"/>
              <a:t>, </a:t>
            </a:r>
            <a:r>
              <a:rPr lang="ko-KR" altLang="en-US" sz="2000"/>
              <a:t>오브제 등 ㈜한섬 디자인실장</a:t>
            </a:r>
            <a:endParaRPr lang="en-US" altLang="ko-KR" sz="2000"/>
          </a:p>
          <a:p>
            <a:pPr algn="ctr">
              <a:lnSpc>
                <a:spcPct val="150000"/>
              </a:lnSpc>
            </a:pPr>
            <a:r>
              <a:rPr lang="en-US" altLang="ko-KR" sz="2000"/>
              <a:t>16</a:t>
            </a:r>
            <a:r>
              <a:rPr lang="ko-KR" altLang="en-US" sz="2000"/>
              <a:t>년 경력의 노하우를 전수합니다</a:t>
            </a:r>
            <a:r>
              <a:rPr lang="en-US" altLang="ko-KR" sz="2000"/>
              <a:t>.</a:t>
            </a:r>
          </a:p>
          <a:p>
            <a:pPr algn="ctr">
              <a:lnSpc>
                <a:spcPct val="150000"/>
              </a:lnSpc>
            </a:pPr>
            <a:endParaRPr lang="en-US" altLang="ko-KR"/>
          </a:p>
          <a:p>
            <a:pPr algn="ctr">
              <a:lnSpc>
                <a:spcPct val="150000"/>
              </a:lnSpc>
            </a:pPr>
            <a:endParaRPr lang="ko-KR" altLang="en-US" sz="2400"/>
          </a:p>
        </p:txBody>
      </p:sp>
      <p:pic>
        <p:nvPicPr>
          <p:cNvPr id="7" name="그림 4">
            <a:extLst>
              <a:ext uri="{FF2B5EF4-FFF2-40B4-BE49-F238E27FC236}">
                <a16:creationId xmlns:a16="http://schemas.microsoft.com/office/drawing/2014/main" id="{4A92C705-EFEC-4553-317D-F94462C1B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6" y="8515350"/>
            <a:ext cx="1262767" cy="110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ACE7BBE-3BD6-A8F9-BAC8-ECCFAE4170A3}"/>
              </a:ext>
            </a:extLst>
          </p:cNvPr>
          <p:cNvSpPr txBox="1"/>
          <p:nvPr/>
        </p:nvSpPr>
        <p:spPr>
          <a:xfrm>
            <a:off x="1730755" y="8969532"/>
            <a:ext cx="4815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/>
              <a:t>서울 중구 장충단로 </a:t>
            </a:r>
            <a:r>
              <a:rPr lang="en-US" altLang="ko-KR"/>
              <a:t>13</a:t>
            </a:r>
            <a:r>
              <a:rPr lang="ko-KR" altLang="en-US"/>
              <a:t>길 </a:t>
            </a:r>
            <a:r>
              <a:rPr lang="en-US" altLang="ko-KR"/>
              <a:t>20 </a:t>
            </a:r>
            <a:r>
              <a:rPr lang="ko-KR" altLang="en-US"/>
              <a:t>현대시티타워 </a:t>
            </a:r>
            <a:r>
              <a:rPr lang="en-US" altLang="ko-KR"/>
              <a:t>13</a:t>
            </a:r>
            <a:r>
              <a:rPr lang="ko-KR" altLang="en-US"/>
              <a:t>층</a:t>
            </a:r>
            <a:r>
              <a:rPr lang="en-US" altLang="ko-KR"/>
              <a:t>(</a:t>
            </a:r>
            <a:r>
              <a:rPr lang="ko-KR" altLang="en-US"/>
              <a:t>무신사</a:t>
            </a:r>
            <a:r>
              <a:rPr lang="en-US" altLang="ko-KR"/>
              <a:t>) </a:t>
            </a:r>
            <a:r>
              <a:rPr lang="ko-KR" altLang="en-US"/>
              <a:t>전화 </a:t>
            </a:r>
            <a:r>
              <a:rPr lang="en-US" altLang="ko-KR"/>
              <a:t>010-4485-5144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9496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503206-0CD6-7BFA-3617-45170A9DE9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A06F86BF-F93C-949C-8863-50B75C2C0FE1}"/>
              </a:ext>
            </a:extLst>
          </p:cNvPr>
          <p:cNvSpPr/>
          <p:nvPr/>
        </p:nvSpPr>
        <p:spPr>
          <a:xfrm>
            <a:off x="399393" y="409911"/>
            <a:ext cx="2459420" cy="49398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3143FD2-97F0-DA6B-56B4-7F0444BACF39}"/>
              </a:ext>
            </a:extLst>
          </p:cNvPr>
          <p:cNvSpPr txBox="1"/>
          <p:nvPr/>
        </p:nvSpPr>
        <p:spPr>
          <a:xfrm>
            <a:off x="515008" y="472238"/>
            <a:ext cx="2249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/>
              <a:t>멘토링  </a:t>
            </a:r>
            <a:r>
              <a:rPr lang="ko-KR" altLang="en-US" b="1" dirty="0"/>
              <a:t>기본계획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DC0665-B6A3-45AC-22F1-81B1B402FC7C}"/>
              </a:ext>
            </a:extLst>
          </p:cNvPr>
          <p:cNvSpPr txBox="1"/>
          <p:nvPr/>
        </p:nvSpPr>
        <p:spPr>
          <a:xfrm>
            <a:off x="399393" y="998484"/>
            <a:ext cx="6264166" cy="8908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◇</a:t>
            </a:r>
            <a:r>
              <a:rPr lang="ko-KR" altLang="en-US" sz="1600" b="1">
                <a:latin typeface="+mj-ea"/>
                <a:ea typeface="+mj-ea"/>
              </a:rPr>
              <a:t>목적</a:t>
            </a:r>
            <a:endParaRPr lang="en-US" altLang="ko-KR" sz="1600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1600">
                <a:latin typeface="+mj-ea"/>
                <a:ea typeface="+mj-ea"/>
              </a:rPr>
              <a:t>아나로그 감성들이 </a:t>
            </a:r>
            <a:r>
              <a:rPr lang="en-US" altLang="ko-KR" sz="1600">
                <a:latin typeface="+mj-ea"/>
                <a:ea typeface="+mj-ea"/>
              </a:rPr>
              <a:t>AI</a:t>
            </a:r>
            <a:r>
              <a:rPr lang="ko-KR" altLang="en-US" sz="1600">
                <a:latin typeface="+mj-ea"/>
                <a:ea typeface="+mj-ea"/>
              </a:rPr>
              <a:t>로 전환되는 </a:t>
            </a:r>
            <a:r>
              <a:rPr lang="en-US" altLang="ko-KR" sz="1600">
                <a:latin typeface="+mj-ea"/>
                <a:ea typeface="+mj-ea"/>
              </a:rPr>
              <a:t>DIGILOG </a:t>
            </a:r>
            <a:r>
              <a:rPr lang="ko-KR" altLang="en-US" sz="1600">
                <a:latin typeface="+mj-ea"/>
                <a:ea typeface="+mj-ea"/>
              </a:rPr>
              <a:t>시기에 </a:t>
            </a:r>
            <a:endParaRPr lang="en-US" altLang="ko-KR" sz="16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1600">
                <a:latin typeface="+mj-ea"/>
                <a:ea typeface="+mj-ea"/>
              </a:rPr>
              <a:t>국내 톱 브랜드 </a:t>
            </a:r>
            <a:r>
              <a:rPr lang="en-US" altLang="ko-KR" sz="1600">
                <a:latin typeface="+mj-ea"/>
                <a:ea typeface="+mj-ea"/>
              </a:rPr>
              <a:t>16</a:t>
            </a:r>
            <a:r>
              <a:rPr lang="ko-KR" altLang="en-US" sz="1600">
                <a:latin typeface="+mj-ea"/>
                <a:ea typeface="+mj-ea"/>
              </a:rPr>
              <a:t>년 디자인실장을 거처 글로벌 디자이너로 활동하고 있는 디자이너 박윤희의 경험을 공유하고 상호 소통하는 새로운 패러다임의 디자인 멘토링을 시작합니다</a:t>
            </a:r>
            <a:r>
              <a:rPr lang="en-US" altLang="ko-KR" sz="1600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800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>
                <a:latin typeface="+mj-ea"/>
                <a:ea typeface="+mj-ea"/>
              </a:rPr>
              <a:t>1. </a:t>
            </a:r>
            <a:r>
              <a:rPr lang="ko-KR" altLang="en-US" sz="1600" b="1">
                <a:latin typeface="+mj-ea"/>
                <a:ea typeface="+mj-ea"/>
              </a:rPr>
              <a:t>선발인원</a:t>
            </a:r>
            <a:endParaRPr lang="en-US" altLang="ko-KR" sz="1600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1600">
                <a:latin typeface="+mj-ea"/>
                <a:ea typeface="+mj-ea"/>
              </a:rPr>
              <a:t>패션전공 대학생</a:t>
            </a:r>
            <a:r>
              <a:rPr lang="en-US" altLang="ko-KR" sz="1600">
                <a:latin typeface="+mj-ea"/>
                <a:ea typeface="+mj-ea"/>
              </a:rPr>
              <a:t>, </a:t>
            </a:r>
            <a:r>
              <a:rPr lang="ko-KR" altLang="en-US" sz="1600">
                <a:latin typeface="+mj-ea"/>
                <a:ea typeface="+mj-ea"/>
              </a:rPr>
              <a:t>학원생 </a:t>
            </a:r>
            <a:r>
              <a:rPr lang="en-US" altLang="ko-KR" sz="1600">
                <a:latin typeface="+mj-ea"/>
                <a:ea typeface="+mj-ea"/>
              </a:rPr>
              <a:t>15</a:t>
            </a:r>
            <a:r>
              <a:rPr lang="ko-KR" altLang="en-US" sz="1600">
                <a:latin typeface="+mj-ea"/>
                <a:ea typeface="+mj-ea"/>
              </a:rPr>
              <a:t>명내외</a:t>
            </a:r>
            <a:endParaRPr lang="en-US" altLang="ko-KR" sz="16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endParaRPr lang="en-US" altLang="ko-KR" sz="8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>
                <a:latin typeface="+mj-ea"/>
                <a:ea typeface="+mj-ea"/>
              </a:rPr>
              <a:t>2. </a:t>
            </a:r>
            <a:r>
              <a:rPr lang="ko-KR" altLang="en-US" sz="1600" b="1">
                <a:latin typeface="+mj-ea"/>
                <a:ea typeface="+mj-ea"/>
              </a:rPr>
              <a:t>장소 </a:t>
            </a:r>
            <a:endParaRPr lang="en-US" altLang="ko-KR" sz="1600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1600">
                <a:latin typeface="+mj-ea"/>
                <a:ea typeface="+mj-ea"/>
              </a:rPr>
              <a:t>동대문 현대시티타워 </a:t>
            </a:r>
            <a:r>
              <a:rPr lang="en-US" altLang="ko-KR" sz="1600">
                <a:latin typeface="+mj-ea"/>
                <a:ea typeface="+mj-ea"/>
              </a:rPr>
              <a:t>13</a:t>
            </a:r>
            <a:r>
              <a:rPr lang="ko-KR" altLang="en-US" sz="1600">
                <a:latin typeface="+mj-ea"/>
                <a:ea typeface="+mj-ea"/>
              </a:rPr>
              <a:t>층</a:t>
            </a:r>
            <a:r>
              <a:rPr lang="en-US" altLang="ko-KR" sz="1600">
                <a:latin typeface="+mj-ea"/>
                <a:ea typeface="+mj-ea"/>
              </a:rPr>
              <a:t>(</a:t>
            </a:r>
            <a:r>
              <a:rPr lang="ko-KR" altLang="en-US" sz="1600">
                <a:latin typeface="+mj-ea"/>
                <a:ea typeface="+mj-ea"/>
              </a:rPr>
              <a:t>무신사</a:t>
            </a:r>
            <a:r>
              <a:rPr lang="en-US" altLang="ko-KR" sz="1600">
                <a:latin typeface="+mj-ea"/>
                <a:ea typeface="+mj-ea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800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>
                <a:latin typeface="+mj-ea"/>
                <a:ea typeface="+mj-ea"/>
              </a:rPr>
              <a:t>3. </a:t>
            </a:r>
            <a:r>
              <a:rPr lang="ko-KR" altLang="en-US" sz="1600" b="1">
                <a:latin typeface="+mj-ea"/>
                <a:ea typeface="+mj-ea"/>
              </a:rPr>
              <a:t>기간</a:t>
            </a:r>
            <a:endParaRPr lang="en-US" altLang="ko-KR" sz="1600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>
                <a:latin typeface="+mj-ea"/>
                <a:ea typeface="+mj-ea"/>
              </a:rPr>
              <a:t>2026</a:t>
            </a:r>
            <a:r>
              <a:rPr lang="ko-KR" altLang="en-US" sz="1600">
                <a:latin typeface="+mj-ea"/>
                <a:ea typeface="+mj-ea"/>
              </a:rPr>
              <a:t>년 </a:t>
            </a:r>
            <a:r>
              <a:rPr lang="en-US" altLang="ko-KR" sz="1600">
                <a:latin typeface="+mj-ea"/>
                <a:ea typeface="+mj-ea"/>
              </a:rPr>
              <a:t>7</a:t>
            </a:r>
            <a:r>
              <a:rPr lang="ko-KR" altLang="en-US" sz="1600">
                <a:latin typeface="+mj-ea"/>
                <a:ea typeface="+mj-ea"/>
              </a:rPr>
              <a:t>월 </a:t>
            </a:r>
            <a:r>
              <a:rPr lang="en-US" altLang="ko-KR" sz="1600">
                <a:latin typeface="+mj-ea"/>
                <a:ea typeface="+mj-ea"/>
              </a:rPr>
              <a:t>4</a:t>
            </a:r>
            <a:r>
              <a:rPr lang="ko-KR" altLang="en-US" sz="1600">
                <a:latin typeface="+mj-ea"/>
                <a:ea typeface="+mj-ea"/>
              </a:rPr>
              <a:t>일</a:t>
            </a:r>
            <a:r>
              <a:rPr lang="en-US" altLang="ko-KR" sz="1600">
                <a:latin typeface="+mj-ea"/>
                <a:ea typeface="+mj-ea"/>
              </a:rPr>
              <a:t>~8</a:t>
            </a:r>
            <a:r>
              <a:rPr lang="ko-KR" altLang="en-US" sz="1600">
                <a:latin typeface="+mj-ea"/>
                <a:ea typeface="+mj-ea"/>
              </a:rPr>
              <a:t>월 </a:t>
            </a:r>
            <a:r>
              <a:rPr lang="en-US" altLang="ko-KR" sz="1600">
                <a:latin typeface="+mj-ea"/>
                <a:ea typeface="+mj-ea"/>
              </a:rPr>
              <a:t>29</a:t>
            </a:r>
            <a:r>
              <a:rPr lang="ko-KR" altLang="en-US" sz="1600">
                <a:latin typeface="+mj-ea"/>
                <a:ea typeface="+mj-ea"/>
              </a:rPr>
              <a:t>일까지</a:t>
            </a:r>
            <a:r>
              <a:rPr lang="en-US" altLang="ko-KR" sz="1600">
                <a:latin typeface="+mj-ea"/>
                <a:ea typeface="+mj-ea"/>
              </a:rPr>
              <a:t>(</a:t>
            </a:r>
            <a:r>
              <a:rPr lang="ko-KR" altLang="en-US" sz="1600">
                <a:latin typeface="+mj-ea"/>
                <a:ea typeface="+mj-ea"/>
              </a:rPr>
              <a:t>매주</a:t>
            </a:r>
            <a:r>
              <a:rPr lang="en-US" altLang="ko-KR" sz="1600">
                <a:latin typeface="+mj-ea"/>
                <a:ea typeface="+mj-ea"/>
              </a:rPr>
              <a:t>/</a:t>
            </a:r>
            <a:r>
              <a:rPr lang="ko-KR" altLang="en-US" sz="1600">
                <a:latin typeface="+mj-ea"/>
                <a:ea typeface="+mj-ea"/>
              </a:rPr>
              <a:t>토 오전 </a:t>
            </a:r>
            <a:r>
              <a:rPr lang="en-US" altLang="ko-KR" sz="1600">
                <a:latin typeface="+mj-ea"/>
                <a:ea typeface="+mj-ea"/>
              </a:rPr>
              <a:t>10</a:t>
            </a:r>
            <a:r>
              <a:rPr lang="ko-KR" altLang="en-US" sz="1600">
                <a:latin typeface="+mj-ea"/>
                <a:ea typeface="+mj-ea"/>
              </a:rPr>
              <a:t>시</a:t>
            </a:r>
            <a:r>
              <a:rPr lang="en-US" altLang="ko-KR" sz="1600">
                <a:latin typeface="+mj-ea"/>
                <a:ea typeface="+mj-ea"/>
              </a:rPr>
              <a:t>~12</a:t>
            </a:r>
            <a:r>
              <a:rPr lang="ko-KR" altLang="en-US" sz="1600">
                <a:latin typeface="+mj-ea"/>
                <a:ea typeface="+mj-ea"/>
              </a:rPr>
              <a:t>까지</a:t>
            </a:r>
            <a:r>
              <a:rPr lang="en-US" altLang="ko-KR" sz="1600">
                <a:latin typeface="+mj-ea"/>
                <a:ea typeface="+mj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600">
                <a:latin typeface="+mj-ea"/>
                <a:ea typeface="+mj-ea"/>
              </a:rPr>
              <a:t>(</a:t>
            </a:r>
            <a:r>
              <a:rPr lang="ko-KR" altLang="en-US" sz="1600">
                <a:latin typeface="+mj-ea"/>
                <a:ea typeface="+mj-ea"/>
              </a:rPr>
              <a:t>수업 종료후 </a:t>
            </a:r>
            <a:r>
              <a:rPr lang="en-US" altLang="ko-KR" sz="1600">
                <a:latin typeface="+mj-ea"/>
                <a:ea typeface="+mj-ea"/>
              </a:rPr>
              <a:t>GREEDILOUS </a:t>
            </a:r>
            <a:r>
              <a:rPr lang="ko-KR" altLang="en-US" sz="1600">
                <a:latin typeface="+mj-ea"/>
                <a:ea typeface="+mj-ea"/>
              </a:rPr>
              <a:t>서포터스그룹으로 지속적 활동</a:t>
            </a:r>
            <a:r>
              <a:rPr lang="en-US" altLang="ko-KR" sz="1600">
                <a:latin typeface="+mj-ea"/>
                <a:ea typeface="+mj-ea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800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>
                <a:latin typeface="+mj-ea"/>
                <a:ea typeface="+mj-ea"/>
              </a:rPr>
              <a:t>4. </a:t>
            </a:r>
            <a:r>
              <a:rPr lang="ko-KR" altLang="en-US" sz="1600" b="1">
                <a:latin typeface="+mj-ea"/>
                <a:ea typeface="+mj-ea"/>
              </a:rPr>
              <a:t>강사진</a:t>
            </a:r>
            <a:endParaRPr lang="en-US" altLang="ko-KR" sz="1600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1600" b="1">
                <a:latin typeface="+mj-ea"/>
              </a:rPr>
              <a:t>▷ </a:t>
            </a:r>
            <a:r>
              <a:rPr lang="ko-KR" altLang="en-US" sz="1600" b="1">
                <a:latin typeface="+mj-ea"/>
                <a:ea typeface="+mj-ea"/>
              </a:rPr>
              <a:t>실무디자인</a:t>
            </a:r>
            <a:r>
              <a:rPr lang="en-US" altLang="ko-KR" sz="1600" b="1">
                <a:latin typeface="+mj-ea"/>
                <a:ea typeface="+mj-ea"/>
              </a:rPr>
              <a:t>: </a:t>
            </a:r>
            <a:r>
              <a:rPr lang="ko-KR" altLang="en-US" sz="1600" b="1">
                <a:latin typeface="+mj-ea"/>
                <a:ea typeface="+mj-ea"/>
              </a:rPr>
              <a:t>그리디어스 대표디자이너 박윤희 선생</a:t>
            </a:r>
            <a:endParaRPr lang="en-US" altLang="ko-KR" sz="1600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1600" b="1">
                <a:latin typeface="+mj-ea"/>
              </a:rPr>
              <a:t>▷ 디자인 </a:t>
            </a:r>
            <a:r>
              <a:rPr lang="en-US" altLang="ko-KR" sz="1600" b="1">
                <a:latin typeface="+mj-ea"/>
              </a:rPr>
              <a:t>AI: </a:t>
            </a:r>
            <a:r>
              <a:rPr lang="ko-KR" altLang="en-US" sz="1600" b="1">
                <a:latin typeface="+mj-ea"/>
              </a:rPr>
              <a:t>한국패션실용전문학교 </a:t>
            </a:r>
            <a:r>
              <a:rPr lang="en-US" altLang="ko-KR" sz="1600" b="1">
                <a:latin typeface="+mj-ea"/>
              </a:rPr>
              <a:t>AI </a:t>
            </a:r>
            <a:r>
              <a:rPr lang="ko-KR" altLang="en-US" sz="1600" b="1">
                <a:latin typeface="+mj-ea"/>
              </a:rPr>
              <a:t>디자인 교수</a:t>
            </a:r>
            <a:endParaRPr lang="en-US" altLang="ko-KR" sz="1600" b="1">
              <a:latin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1600" b="1">
                <a:latin typeface="+mj-ea"/>
              </a:rPr>
              <a:t>▷ 제작실무</a:t>
            </a:r>
            <a:r>
              <a:rPr lang="en-US" altLang="ko-KR" sz="1600" b="1">
                <a:latin typeface="+mj-ea"/>
              </a:rPr>
              <a:t>: </a:t>
            </a:r>
            <a:r>
              <a:rPr lang="ko-KR" altLang="en-US" sz="1600" b="1">
                <a:latin typeface="+mj-ea"/>
              </a:rPr>
              <a:t>허용구 한중패션인재개발원 원장</a:t>
            </a:r>
            <a:endParaRPr lang="en-US" altLang="ko-KR" sz="1600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endParaRPr lang="en-US" altLang="ko-KR" sz="800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>
                <a:latin typeface="+mj-ea"/>
                <a:ea typeface="+mj-ea"/>
              </a:rPr>
              <a:t>5. </a:t>
            </a:r>
            <a:r>
              <a:rPr lang="ko-KR" altLang="en-US" sz="1600" b="1">
                <a:latin typeface="+mj-ea"/>
                <a:ea typeface="+mj-ea"/>
              </a:rPr>
              <a:t>수업내용</a:t>
            </a:r>
            <a:endParaRPr lang="en-US" altLang="ko-KR" sz="1600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>
                <a:latin typeface="+mj-ea"/>
                <a:ea typeface="+mj-ea"/>
              </a:rPr>
              <a:t>-.</a:t>
            </a:r>
            <a:r>
              <a:rPr lang="ko-KR" altLang="en-US" sz="1600">
                <a:latin typeface="+mj-ea"/>
                <a:ea typeface="+mj-ea"/>
              </a:rPr>
              <a:t> 디자인실 실무체험</a:t>
            </a:r>
            <a:r>
              <a:rPr lang="en-US" altLang="ko-KR" sz="1600">
                <a:latin typeface="+mj-ea"/>
                <a:ea typeface="+mj-ea"/>
              </a:rPr>
              <a:t>(</a:t>
            </a:r>
            <a:r>
              <a:rPr lang="ko-KR" altLang="en-US" sz="1600">
                <a:latin typeface="+mj-ea"/>
                <a:ea typeface="+mj-ea"/>
              </a:rPr>
              <a:t>브랜드 디자인 발상</a:t>
            </a:r>
            <a:r>
              <a:rPr lang="en-US" altLang="ko-KR" sz="1600">
                <a:latin typeface="+mj-ea"/>
                <a:ea typeface="+mj-ea"/>
              </a:rPr>
              <a:t>, </a:t>
            </a:r>
            <a:r>
              <a:rPr lang="ko-KR" altLang="en-US" sz="1600">
                <a:latin typeface="+mj-ea"/>
                <a:ea typeface="+mj-ea"/>
              </a:rPr>
              <a:t>작업지시서 실무</a:t>
            </a:r>
            <a:r>
              <a:rPr lang="en-US" altLang="ko-KR" sz="1600">
                <a:latin typeface="+mj-ea"/>
                <a:ea typeface="+mj-ea"/>
              </a:rPr>
              <a:t>)</a:t>
            </a:r>
            <a:r>
              <a:rPr lang="ko-KR" altLang="en-US" sz="1600">
                <a:latin typeface="+mj-ea"/>
                <a:ea typeface="+mj-ea"/>
              </a:rPr>
              <a:t> </a:t>
            </a:r>
            <a:endParaRPr lang="en-US" altLang="ko-KR" sz="16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>
                <a:latin typeface="+mj-ea"/>
                <a:ea typeface="+mj-ea"/>
              </a:rPr>
              <a:t>-. </a:t>
            </a:r>
            <a:r>
              <a:rPr lang="ko-KR" altLang="en-US" sz="1600">
                <a:latin typeface="+mj-ea"/>
                <a:ea typeface="+mj-ea"/>
              </a:rPr>
              <a:t>디자인 </a:t>
            </a:r>
            <a:r>
              <a:rPr lang="en-US" altLang="ko-KR" sz="1600">
                <a:latin typeface="+mj-ea"/>
                <a:ea typeface="+mj-ea"/>
              </a:rPr>
              <a:t>AI </a:t>
            </a:r>
            <a:r>
              <a:rPr lang="ko-KR" altLang="en-US" sz="1600">
                <a:latin typeface="+mj-ea"/>
                <a:ea typeface="+mj-ea"/>
              </a:rPr>
              <a:t>프로세스</a:t>
            </a:r>
            <a:r>
              <a:rPr lang="en-US" altLang="ko-KR" sz="1600">
                <a:latin typeface="+mj-ea"/>
                <a:ea typeface="+mj-ea"/>
              </a:rPr>
              <a:t>,  </a:t>
            </a:r>
          </a:p>
          <a:p>
            <a:pPr>
              <a:lnSpc>
                <a:spcPct val="150000"/>
              </a:lnSpc>
            </a:pPr>
            <a:r>
              <a:rPr lang="en-US" altLang="ko-KR" sz="1600">
                <a:latin typeface="+mj-ea"/>
                <a:ea typeface="+mj-ea"/>
              </a:rPr>
              <a:t>-. </a:t>
            </a:r>
            <a:r>
              <a:rPr lang="ko-KR" altLang="en-US" sz="1600">
                <a:latin typeface="+mj-ea"/>
                <a:ea typeface="+mj-ea"/>
              </a:rPr>
              <a:t>디자인</a:t>
            </a:r>
            <a:r>
              <a:rPr lang="en-US" altLang="ko-KR" sz="1600">
                <a:latin typeface="+mj-ea"/>
                <a:ea typeface="+mj-ea"/>
              </a:rPr>
              <a:t>, </a:t>
            </a:r>
            <a:r>
              <a:rPr lang="ko-KR" altLang="en-US" sz="1600">
                <a:latin typeface="+mj-ea"/>
                <a:ea typeface="+mj-ea"/>
              </a:rPr>
              <a:t>패턴 </a:t>
            </a:r>
            <a:r>
              <a:rPr lang="en-US" altLang="ko-KR" sz="1600">
                <a:latin typeface="+mj-ea"/>
                <a:ea typeface="+mj-ea"/>
              </a:rPr>
              <a:t>AI</a:t>
            </a:r>
            <a:r>
              <a:rPr lang="ko-KR" altLang="en-US" sz="1600">
                <a:latin typeface="+mj-ea"/>
                <a:ea typeface="+mj-ea"/>
              </a:rPr>
              <a:t>를 통한 실작품 제작 프로세스</a:t>
            </a:r>
            <a:endParaRPr lang="en-US" altLang="ko-KR" sz="16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>
                <a:latin typeface="+mj-ea"/>
                <a:ea typeface="+mj-ea"/>
              </a:rPr>
              <a:t>-. </a:t>
            </a:r>
            <a:r>
              <a:rPr lang="ko-KR" altLang="en-US" sz="1600">
                <a:latin typeface="+mj-ea"/>
                <a:ea typeface="+mj-ea"/>
              </a:rPr>
              <a:t>상해패션캠프와 연계한 제작실무 참여</a:t>
            </a:r>
            <a:r>
              <a:rPr lang="en-US" altLang="ko-KR" sz="800">
                <a:latin typeface="+mj-ea"/>
                <a:ea typeface="+mj-ea"/>
              </a:rPr>
              <a:t> </a:t>
            </a:r>
            <a:endParaRPr lang="en-US" altLang="ko-KR" sz="16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580887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5B2DF4-62A7-687A-9FA0-5E95C2E54D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ABD0448C-BA04-CBA1-B4DD-9288D2A3B6B1}"/>
              </a:ext>
            </a:extLst>
          </p:cNvPr>
          <p:cNvSpPr/>
          <p:nvPr/>
        </p:nvSpPr>
        <p:spPr>
          <a:xfrm>
            <a:off x="399393" y="409911"/>
            <a:ext cx="2459420" cy="49398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1F5DBF5-FD44-D964-703E-55D5BCA30338}"/>
              </a:ext>
            </a:extLst>
          </p:cNvPr>
          <p:cNvSpPr txBox="1"/>
          <p:nvPr/>
        </p:nvSpPr>
        <p:spPr>
          <a:xfrm>
            <a:off x="515008" y="472238"/>
            <a:ext cx="2249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/>
              <a:t>멘토링  주요활동</a:t>
            </a:r>
            <a:endParaRPr lang="ko-KR" altLang="en-US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61BC304-1AA4-B7FC-2151-2FB7F18F25F1}"/>
              </a:ext>
            </a:extLst>
          </p:cNvPr>
          <p:cNvSpPr txBox="1"/>
          <p:nvPr/>
        </p:nvSpPr>
        <p:spPr>
          <a:xfrm>
            <a:off x="399393" y="912756"/>
            <a:ext cx="6264166" cy="95088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◇ 주요활동</a:t>
            </a:r>
            <a:endParaRPr lang="en-US" altLang="ko-KR" sz="1600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1600">
                <a:latin typeface="+mj-ea"/>
                <a:ea typeface="+mj-ea"/>
              </a:rPr>
              <a:t>멘토링의 주요목적은 </a:t>
            </a:r>
            <a:r>
              <a:rPr lang="zh-CN" altLang="en-US" sz="1600">
                <a:latin typeface="+mj-ea"/>
                <a:ea typeface="+mj-ea"/>
              </a:rPr>
              <a:t>韩中</a:t>
            </a:r>
            <a:r>
              <a:rPr lang="ko-KR" altLang="en-US" sz="1600">
                <a:latin typeface="+mj-ea"/>
                <a:ea typeface="+mj-ea"/>
              </a:rPr>
              <a:t>양국의 취업 및 창업에 있으며</a:t>
            </a:r>
            <a:endParaRPr lang="en-US" altLang="ko-KR" sz="16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1600">
                <a:latin typeface="+mj-ea"/>
                <a:ea typeface="+mj-ea"/>
              </a:rPr>
              <a:t>위 목적을 수행하기 위한 다양한 연계수업 및 활동으로 진행함을 원칙으로 한다</a:t>
            </a:r>
            <a:r>
              <a:rPr lang="en-US" altLang="ko-KR" sz="1600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400" b="1">
              <a:latin typeface="+mj-ea"/>
              <a:ea typeface="+mj-ea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b="1">
                <a:latin typeface="+mj-ea"/>
                <a:ea typeface="+mj-ea"/>
              </a:rPr>
              <a:t>그리디어스 서포터스 </a:t>
            </a:r>
            <a:endParaRPr lang="en-US" altLang="ko-KR" sz="1600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1600">
                <a:latin typeface="+mj-ea"/>
                <a:ea typeface="+mj-ea"/>
              </a:rPr>
              <a:t>수업 종료 후에는 </a:t>
            </a:r>
            <a:r>
              <a:rPr lang="en-US" altLang="ko-KR" sz="1600">
                <a:latin typeface="+mj-ea"/>
                <a:ea typeface="+mj-ea"/>
              </a:rPr>
              <a:t>GREEDILOUS</a:t>
            </a:r>
            <a:r>
              <a:rPr lang="ko-KR" altLang="en-US" sz="1600">
                <a:latin typeface="+mj-ea"/>
                <a:ea typeface="+mj-ea"/>
              </a:rPr>
              <a:t>의 매년 서울패션위크</a:t>
            </a:r>
            <a:r>
              <a:rPr lang="en-US" altLang="ko-KR" sz="1600">
                <a:latin typeface="+mj-ea"/>
                <a:ea typeface="+mj-ea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1600">
                <a:latin typeface="+mj-ea"/>
                <a:ea typeface="+mj-ea"/>
              </a:rPr>
              <a:t>뉴욕패 기획</a:t>
            </a:r>
            <a:r>
              <a:rPr lang="en-US" altLang="ko-KR" sz="1600">
                <a:latin typeface="+mj-ea"/>
                <a:ea typeface="+mj-ea"/>
              </a:rPr>
              <a:t>, </a:t>
            </a:r>
            <a:r>
              <a:rPr lang="ko-KR" altLang="en-US" sz="1600">
                <a:latin typeface="+mj-ea"/>
                <a:ea typeface="+mj-ea"/>
              </a:rPr>
              <a:t>진행</a:t>
            </a:r>
            <a:r>
              <a:rPr lang="en-US" altLang="ko-KR" sz="1600">
                <a:latin typeface="+mj-ea"/>
                <a:ea typeface="+mj-ea"/>
              </a:rPr>
              <a:t>, </a:t>
            </a:r>
            <a:r>
              <a:rPr lang="ko-KR" altLang="en-US" sz="1600">
                <a:latin typeface="+mj-ea"/>
                <a:ea typeface="+mj-ea"/>
              </a:rPr>
              <a:t>종료 및 천 과정에 스텝요원으로 참여가능</a:t>
            </a:r>
            <a:endParaRPr lang="en-US" altLang="ko-KR" sz="16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endParaRPr lang="en-US" altLang="ko-KR" sz="1400" dirty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+mj-ea"/>
                <a:ea typeface="+mj-ea"/>
              </a:rPr>
              <a:t>2</a:t>
            </a:r>
            <a:r>
              <a:rPr lang="en-US" altLang="ko-KR" sz="1600" b="1">
                <a:latin typeface="+mj-ea"/>
                <a:ea typeface="+mj-ea"/>
              </a:rPr>
              <a:t>. </a:t>
            </a:r>
            <a:r>
              <a:rPr lang="ko-KR" altLang="en-US" sz="1600" b="1">
                <a:latin typeface="+mj-ea"/>
                <a:ea typeface="+mj-ea"/>
              </a:rPr>
              <a:t> 취업</a:t>
            </a:r>
            <a:r>
              <a:rPr lang="en-US" altLang="ko-KR" sz="1600" b="1">
                <a:latin typeface="+mj-ea"/>
                <a:ea typeface="+mj-ea"/>
              </a:rPr>
              <a:t> </a:t>
            </a:r>
            <a:r>
              <a:rPr lang="ko-KR" altLang="en-US" sz="1600" b="1">
                <a:latin typeface="+mj-ea"/>
                <a:ea typeface="+mj-ea"/>
              </a:rPr>
              <a:t>및 창업지원 </a:t>
            </a:r>
            <a:endParaRPr lang="en-US" altLang="ko-KR" sz="1600" b="1" dirty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>
                <a:latin typeface="+mj-ea"/>
                <a:ea typeface="+mj-ea"/>
              </a:rPr>
              <a:t>-</a:t>
            </a:r>
            <a:r>
              <a:rPr lang="ko-KR" altLang="en-US" sz="1600">
                <a:latin typeface="+mj-ea"/>
                <a:ea typeface="+mj-ea"/>
              </a:rPr>
              <a:t>성적 우수자는 한중패션인재개발원 주관으로 브랜드 </a:t>
            </a:r>
            <a:endParaRPr lang="en-US" altLang="ko-KR" sz="16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>
                <a:latin typeface="+mj-ea"/>
                <a:ea typeface="+mj-ea"/>
              </a:rPr>
              <a:t> </a:t>
            </a:r>
            <a:r>
              <a:rPr lang="ko-KR" altLang="en-US" sz="1600">
                <a:latin typeface="+mj-ea"/>
                <a:ea typeface="+mj-ea"/>
              </a:rPr>
              <a:t>인턴</a:t>
            </a:r>
            <a:r>
              <a:rPr lang="en-US" altLang="ko-KR" sz="1600">
                <a:latin typeface="+mj-ea"/>
                <a:ea typeface="+mj-ea"/>
              </a:rPr>
              <a:t> </a:t>
            </a:r>
            <a:r>
              <a:rPr lang="ko-KR" altLang="en-US" sz="1600">
                <a:latin typeface="+mj-ea"/>
                <a:ea typeface="+mj-ea"/>
              </a:rPr>
              <a:t>및 창업지원</a:t>
            </a:r>
            <a:endParaRPr lang="en-US" altLang="ko-KR" sz="16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>
                <a:latin typeface="+mj-ea"/>
                <a:ea typeface="+mj-ea"/>
              </a:rPr>
              <a:t>-</a:t>
            </a:r>
            <a:r>
              <a:rPr lang="ko-KR" altLang="en-US" sz="1600">
                <a:latin typeface="+mj-ea"/>
                <a:ea typeface="+mj-ea"/>
              </a:rPr>
              <a:t>중국 최대의 패션플랫폼 </a:t>
            </a:r>
            <a:r>
              <a:rPr lang="en-US" altLang="ko-KR" sz="1600">
                <a:latin typeface="+mj-ea"/>
                <a:ea typeface="+mj-ea"/>
              </a:rPr>
              <a:t>POP</a:t>
            </a:r>
            <a:r>
              <a:rPr lang="ko-KR" altLang="en-US" sz="1600">
                <a:latin typeface="+mj-ea"/>
                <a:ea typeface="+mj-ea"/>
              </a:rPr>
              <a:t>패션그룹 등 원단</a:t>
            </a:r>
            <a:r>
              <a:rPr lang="en-US" altLang="ko-KR" sz="1600">
                <a:latin typeface="+mj-ea"/>
                <a:ea typeface="+mj-ea"/>
              </a:rPr>
              <a:t>, </a:t>
            </a:r>
            <a:r>
              <a:rPr lang="ko-KR" altLang="en-US" sz="1600">
                <a:latin typeface="+mj-ea"/>
                <a:ea typeface="+mj-ea"/>
              </a:rPr>
              <a:t>부자재</a:t>
            </a:r>
            <a:r>
              <a:rPr lang="en-US" altLang="ko-KR" sz="1600">
                <a:latin typeface="+mj-ea"/>
                <a:ea typeface="+mj-ea"/>
              </a:rPr>
              <a:t>, </a:t>
            </a:r>
            <a:r>
              <a:rPr lang="ko-KR" altLang="en-US" sz="1600">
                <a:latin typeface="+mj-ea"/>
                <a:ea typeface="+mj-ea"/>
              </a:rPr>
              <a:t>생산</a:t>
            </a:r>
            <a:r>
              <a:rPr lang="en-US" altLang="ko-KR" sz="1600">
                <a:latin typeface="+mj-ea"/>
                <a:ea typeface="+mj-ea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1600">
                <a:latin typeface="+mj-ea"/>
                <a:ea typeface="+mj-ea"/>
              </a:rPr>
              <a:t> </a:t>
            </a:r>
            <a:r>
              <a:rPr lang="ko-KR" altLang="en-US" sz="1600">
                <a:latin typeface="+mj-ea"/>
                <a:ea typeface="+mj-ea"/>
              </a:rPr>
              <a:t>물류 등 네트워크 구축 등 취업시 브랜드에서 필요한 중국내   </a:t>
            </a:r>
            <a:endParaRPr lang="en-US" altLang="ko-KR" sz="16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>
                <a:latin typeface="+mj-ea"/>
                <a:ea typeface="+mj-ea"/>
              </a:rPr>
              <a:t> </a:t>
            </a:r>
            <a:r>
              <a:rPr lang="ko-KR" altLang="en-US" sz="1600">
                <a:latin typeface="+mj-ea"/>
                <a:ea typeface="+mj-ea"/>
              </a:rPr>
              <a:t>생산</a:t>
            </a:r>
            <a:r>
              <a:rPr lang="en-US" altLang="ko-KR" sz="1600">
                <a:latin typeface="+mj-ea"/>
                <a:ea typeface="+mj-ea"/>
              </a:rPr>
              <a:t>, </a:t>
            </a:r>
            <a:r>
              <a:rPr lang="ko-KR" altLang="en-US" sz="1600">
                <a:latin typeface="+mj-ea"/>
                <a:ea typeface="+mj-ea"/>
              </a:rPr>
              <a:t>유통 포트폴리오 활용</a:t>
            </a:r>
            <a:endParaRPr lang="en-US" altLang="ko-KR" sz="16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endParaRPr lang="en-US" altLang="ko-KR" sz="14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>
                <a:latin typeface="+mj-ea"/>
                <a:ea typeface="+mj-ea"/>
              </a:rPr>
              <a:t>3. </a:t>
            </a:r>
            <a:r>
              <a:rPr lang="ko-KR" altLang="en-US" sz="1600" b="1">
                <a:latin typeface="+mj-ea"/>
                <a:ea typeface="+mj-ea"/>
              </a:rPr>
              <a:t>참가자 특전</a:t>
            </a:r>
            <a:endParaRPr lang="en-US" altLang="ko-KR" sz="1600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>
                <a:latin typeface="+mj-ea"/>
                <a:ea typeface="+mj-ea"/>
              </a:rPr>
              <a:t>- </a:t>
            </a:r>
            <a:r>
              <a:rPr lang="ko-KR" altLang="en-US" sz="1600">
                <a:latin typeface="+mj-ea"/>
                <a:ea typeface="+mj-ea"/>
              </a:rPr>
              <a:t>상해 한중패션인재개발원 프로젝트 수료증 지급</a:t>
            </a:r>
            <a:endParaRPr lang="en-US" altLang="ko-KR" sz="16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>
                <a:latin typeface="+mj-ea"/>
                <a:ea typeface="+mj-ea"/>
              </a:rPr>
              <a:t>- </a:t>
            </a:r>
            <a:r>
              <a:rPr lang="ko-KR" altLang="en-US" sz="1600">
                <a:latin typeface="+mj-ea"/>
                <a:ea typeface="+mj-ea"/>
              </a:rPr>
              <a:t>수업 종료 후 방학</a:t>
            </a:r>
            <a:r>
              <a:rPr lang="en-US" altLang="ko-KR" sz="1600">
                <a:latin typeface="+mj-ea"/>
                <a:ea typeface="+mj-ea"/>
              </a:rPr>
              <a:t>, </a:t>
            </a:r>
            <a:r>
              <a:rPr lang="ko-KR" altLang="en-US" sz="1600">
                <a:latin typeface="+mj-ea"/>
                <a:ea typeface="+mj-ea"/>
              </a:rPr>
              <a:t>혹은 인턴학기등 등 장</a:t>
            </a:r>
            <a:r>
              <a:rPr lang="en-US" altLang="ko-KR" sz="1600">
                <a:latin typeface="+mj-ea"/>
                <a:ea typeface="+mj-ea"/>
              </a:rPr>
              <a:t>, </a:t>
            </a:r>
            <a:r>
              <a:rPr lang="ko-KR" altLang="en-US" sz="1600">
                <a:latin typeface="+mj-ea"/>
                <a:ea typeface="+mj-ea"/>
              </a:rPr>
              <a:t>단기 상해 현지실습</a:t>
            </a:r>
            <a:endParaRPr lang="en-US" altLang="ko-KR" sz="16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>
                <a:latin typeface="+mj-ea"/>
                <a:ea typeface="+mj-ea"/>
              </a:rPr>
              <a:t>- </a:t>
            </a:r>
            <a:r>
              <a:rPr lang="ko-KR" altLang="en-US" sz="1600">
                <a:latin typeface="+mj-ea"/>
                <a:ea typeface="+mj-ea"/>
              </a:rPr>
              <a:t>재학</a:t>
            </a:r>
            <a:r>
              <a:rPr lang="en-US" altLang="ko-KR" sz="1600">
                <a:latin typeface="+mj-ea"/>
                <a:ea typeface="+mj-ea"/>
              </a:rPr>
              <a:t>, </a:t>
            </a:r>
            <a:r>
              <a:rPr lang="ko-KR" altLang="en-US" sz="1600">
                <a:latin typeface="+mj-ea"/>
                <a:ea typeface="+mj-ea"/>
              </a:rPr>
              <a:t>졸업 후 장소에 구애됨 없이 </a:t>
            </a:r>
            <a:r>
              <a:rPr lang="en-US" altLang="ko-KR" sz="1600">
                <a:latin typeface="+mj-ea"/>
                <a:ea typeface="+mj-ea"/>
              </a:rPr>
              <a:t>AI</a:t>
            </a:r>
            <a:r>
              <a:rPr lang="ko-KR" altLang="en-US" sz="1600">
                <a:latin typeface="+mj-ea"/>
                <a:ea typeface="+mj-ea"/>
              </a:rPr>
              <a:t>기반의 디자인과</a:t>
            </a:r>
            <a:r>
              <a:rPr lang="en-US" altLang="ko-KR" sz="1600">
                <a:latin typeface="+mj-ea"/>
                <a:ea typeface="+mj-ea"/>
              </a:rPr>
              <a:t> </a:t>
            </a:r>
            <a:r>
              <a:rPr lang="ko-KR" altLang="en-US" sz="1600">
                <a:latin typeface="+mj-ea"/>
                <a:ea typeface="+mj-ea"/>
              </a:rPr>
              <a:t>패턴으로</a:t>
            </a:r>
            <a:endParaRPr lang="en-US" altLang="ko-KR" sz="16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1600">
                <a:latin typeface="+mj-ea"/>
                <a:ea typeface="+mj-ea"/>
              </a:rPr>
              <a:t>  완성된</a:t>
            </a:r>
            <a:r>
              <a:rPr lang="en-US" altLang="ko-KR" sz="1600">
                <a:latin typeface="+mj-ea"/>
                <a:ea typeface="+mj-ea"/>
              </a:rPr>
              <a:t> </a:t>
            </a:r>
            <a:r>
              <a:rPr lang="ko-KR" altLang="en-US" sz="1600">
                <a:latin typeface="+mj-ea"/>
                <a:ea typeface="+mj-ea"/>
              </a:rPr>
              <a:t>상품들의 샘플제작 및 판매지원</a:t>
            </a:r>
            <a:endParaRPr lang="en-US" altLang="ko-KR" sz="1600" dirty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>
                <a:latin typeface="+mj-ea"/>
                <a:ea typeface="+mj-ea"/>
              </a:rPr>
              <a:t>- </a:t>
            </a:r>
            <a:r>
              <a:rPr lang="ko-KR" altLang="en-US" sz="1600">
                <a:latin typeface="+mj-ea"/>
                <a:ea typeface="+mj-ea"/>
              </a:rPr>
              <a:t>상해 현지 취업을 원할 시 코트라 정책지원금 추천</a:t>
            </a:r>
            <a:endParaRPr lang="en-US" altLang="ko-KR" sz="160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600">
                <a:latin typeface="+mj-ea"/>
                <a:ea typeface="+mj-ea"/>
              </a:rPr>
              <a:t>AI</a:t>
            </a:r>
            <a:r>
              <a:rPr lang="ko-KR" altLang="en-US" sz="1600">
                <a:latin typeface="+mj-ea"/>
                <a:ea typeface="+mj-ea"/>
              </a:rPr>
              <a:t>로 완성된 디자인의 평가단 서치로 실 작품 완성</a:t>
            </a:r>
            <a:endParaRPr lang="en-US" altLang="ko-KR" sz="16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>
                <a:latin typeface="+mj-ea"/>
                <a:ea typeface="+mj-ea"/>
              </a:rPr>
              <a:t>(</a:t>
            </a:r>
            <a:r>
              <a:rPr lang="ko-KR" altLang="en-US" sz="1600">
                <a:latin typeface="+mj-ea"/>
                <a:ea typeface="+mj-ea"/>
              </a:rPr>
              <a:t>원단 </a:t>
            </a:r>
            <a:r>
              <a:rPr lang="en-US" altLang="ko-KR" sz="1600">
                <a:latin typeface="+mj-ea"/>
                <a:ea typeface="+mj-ea"/>
              </a:rPr>
              <a:t>+ </a:t>
            </a:r>
            <a:r>
              <a:rPr lang="ko-KR" altLang="en-US" sz="1600">
                <a:latin typeface="+mj-ea"/>
                <a:ea typeface="+mj-ea"/>
              </a:rPr>
              <a:t>부자재 </a:t>
            </a:r>
            <a:r>
              <a:rPr lang="en-US" altLang="ko-KR" sz="1600">
                <a:latin typeface="+mj-ea"/>
                <a:ea typeface="+mj-ea"/>
              </a:rPr>
              <a:t>+ </a:t>
            </a:r>
            <a:r>
              <a:rPr lang="ko-KR" altLang="en-US" sz="1600">
                <a:latin typeface="+mj-ea"/>
                <a:ea typeface="+mj-ea"/>
              </a:rPr>
              <a:t>패턴 </a:t>
            </a:r>
            <a:r>
              <a:rPr lang="en-US" altLang="ko-KR" sz="1600">
                <a:latin typeface="+mj-ea"/>
                <a:ea typeface="+mj-ea"/>
              </a:rPr>
              <a:t>+ </a:t>
            </a:r>
            <a:r>
              <a:rPr lang="ko-KR" altLang="en-US" sz="1600">
                <a:latin typeface="+mj-ea"/>
                <a:ea typeface="+mj-ea"/>
              </a:rPr>
              <a:t>봉제</a:t>
            </a:r>
            <a:r>
              <a:rPr lang="en-US" altLang="ko-KR" sz="1600">
                <a:latin typeface="+mj-ea"/>
                <a:ea typeface="+mj-ea"/>
              </a:rPr>
              <a:t>= </a:t>
            </a:r>
            <a:r>
              <a:rPr lang="ko-KR" altLang="en-US" sz="1600">
                <a:latin typeface="+mj-ea"/>
                <a:ea typeface="+mj-ea"/>
              </a:rPr>
              <a:t>샘플완성 후 판매전 지원</a:t>
            </a:r>
            <a:r>
              <a:rPr lang="en-US" altLang="ko-KR" sz="1600">
                <a:latin typeface="+mj-ea"/>
                <a:ea typeface="+mj-ea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600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317178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FABD4822-8E76-31AB-9968-E94055E7DCBD}"/>
              </a:ext>
            </a:extLst>
          </p:cNvPr>
          <p:cNvSpPr/>
          <p:nvPr/>
        </p:nvSpPr>
        <p:spPr>
          <a:xfrm>
            <a:off x="399393" y="409911"/>
            <a:ext cx="2459420" cy="49398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C0F939-CC20-726F-602A-EB92DFD0CD9E}"/>
              </a:ext>
            </a:extLst>
          </p:cNvPr>
          <p:cNvSpPr txBox="1"/>
          <p:nvPr/>
        </p:nvSpPr>
        <p:spPr>
          <a:xfrm>
            <a:off x="515008" y="472238"/>
            <a:ext cx="2249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/>
              <a:t>운영사 소개</a:t>
            </a:r>
            <a:endParaRPr lang="ko-KR" alt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EB0461-F3DB-CD6C-D68A-C12F7295C6BD}"/>
              </a:ext>
            </a:extLst>
          </p:cNvPr>
          <p:cNvSpPr txBox="1"/>
          <p:nvPr/>
        </p:nvSpPr>
        <p:spPr>
          <a:xfrm>
            <a:off x="301348" y="974716"/>
            <a:ext cx="6529388" cy="3962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b="1">
                <a:latin typeface="+mj-ea"/>
                <a:ea typeface="+mj-ea"/>
              </a:rPr>
              <a:t>◎ 한중패션인재개발원</a:t>
            </a:r>
            <a:endParaRPr lang="en-US" altLang="ko-KR" sz="1800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800">
                <a:latin typeface="+mj-ea"/>
                <a:ea typeface="+mj-ea"/>
              </a:rPr>
              <a:t>1997</a:t>
            </a:r>
            <a:r>
              <a:rPr lang="ko-KR" altLang="en-US" sz="1800">
                <a:latin typeface="+mj-ea"/>
                <a:ea typeface="+mj-ea"/>
              </a:rPr>
              <a:t>년 전국대학패션전공생연합</a:t>
            </a:r>
            <a:r>
              <a:rPr lang="en-US" altLang="ko-KR" sz="1800">
                <a:latin typeface="+mj-ea"/>
                <a:ea typeface="+mj-ea"/>
              </a:rPr>
              <a:t>(OFF)</a:t>
            </a:r>
          </a:p>
          <a:p>
            <a:pPr>
              <a:lnSpc>
                <a:spcPct val="150000"/>
              </a:lnSpc>
            </a:pPr>
            <a:r>
              <a:rPr lang="en-US" altLang="ko-KR" sz="1800">
                <a:latin typeface="+mj-ea"/>
                <a:ea typeface="+mj-ea"/>
              </a:rPr>
              <a:t>1998</a:t>
            </a:r>
            <a:r>
              <a:rPr lang="ko-KR" altLang="en-US" sz="1800">
                <a:latin typeface="+mj-ea"/>
                <a:ea typeface="+mj-ea"/>
              </a:rPr>
              <a:t>년 전국대학패션대학생모니터연합</a:t>
            </a:r>
            <a:r>
              <a:rPr lang="en-US" altLang="ko-KR" sz="1800">
                <a:latin typeface="+mj-ea"/>
                <a:ea typeface="+mj-ea"/>
              </a:rPr>
              <a:t>(KFMA)</a:t>
            </a:r>
          </a:p>
          <a:p>
            <a:pPr>
              <a:lnSpc>
                <a:spcPct val="150000"/>
              </a:lnSpc>
            </a:pPr>
            <a:r>
              <a:rPr lang="en-US" altLang="ko-KR" sz="1800">
                <a:latin typeface="+mj-ea"/>
                <a:ea typeface="+mj-ea"/>
              </a:rPr>
              <a:t>2019</a:t>
            </a:r>
            <a:r>
              <a:rPr lang="ko-KR" altLang="en-US" sz="1800">
                <a:latin typeface="+mj-ea"/>
                <a:ea typeface="+mj-ea"/>
              </a:rPr>
              <a:t>년 전국대학졸업작품디자인콘테스트</a:t>
            </a:r>
            <a:r>
              <a:rPr lang="en-US" altLang="ko-KR" sz="1800">
                <a:latin typeface="+mj-ea"/>
                <a:ea typeface="+mj-ea"/>
              </a:rPr>
              <a:t>(GDC)</a:t>
            </a:r>
            <a:r>
              <a:rPr lang="ko-KR" altLang="en-US" sz="1800">
                <a:latin typeface="+mj-ea"/>
                <a:ea typeface="+mj-ea"/>
              </a:rPr>
              <a:t> 설립과</a:t>
            </a:r>
            <a:endParaRPr lang="en-US" altLang="ko-KR" sz="18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1800">
                <a:latin typeface="+mj-ea"/>
                <a:ea typeface="+mj-ea"/>
              </a:rPr>
              <a:t>운영등 </a:t>
            </a:r>
            <a:r>
              <a:rPr lang="en-US" altLang="ko-KR" sz="1800">
                <a:latin typeface="+mj-ea"/>
                <a:ea typeface="+mj-ea"/>
              </a:rPr>
              <a:t>30</a:t>
            </a:r>
            <a:r>
              <a:rPr lang="ko-KR" altLang="en-US" sz="1800">
                <a:latin typeface="+mj-ea"/>
                <a:ea typeface="+mj-ea"/>
              </a:rPr>
              <a:t>여년의 경험과 노하우가 있는 한중양국의 </a:t>
            </a:r>
            <a:endParaRPr lang="en-US" altLang="ko-KR" sz="18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1800">
                <a:latin typeface="+mj-ea"/>
                <a:ea typeface="+mj-ea"/>
              </a:rPr>
              <a:t>유일의 </a:t>
            </a:r>
            <a:r>
              <a:rPr lang="en-US" altLang="ko-KR">
                <a:latin typeface="+mj-ea"/>
                <a:ea typeface="+mj-ea"/>
              </a:rPr>
              <a:t> </a:t>
            </a:r>
            <a:r>
              <a:rPr lang="ko-KR" altLang="en-US" sz="1800">
                <a:latin typeface="+mj-ea"/>
                <a:ea typeface="+mj-ea"/>
              </a:rPr>
              <a:t>프로젝트형 비영리 교육단체이다</a:t>
            </a:r>
            <a:r>
              <a:rPr lang="en-US" altLang="ko-KR" sz="1800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80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>
                <a:latin typeface="+mj-ea"/>
                <a:ea typeface="+mj-ea"/>
              </a:rPr>
              <a:t>◎ </a:t>
            </a:r>
            <a:r>
              <a:rPr lang="en-US" altLang="ko-KR" b="1">
                <a:latin typeface="+mj-ea"/>
                <a:ea typeface="+mj-ea"/>
              </a:rPr>
              <a:t>GREEDILOUS </a:t>
            </a:r>
            <a:r>
              <a:rPr lang="ko-KR" altLang="en-US" b="1">
                <a:latin typeface="+mj-ea"/>
                <a:ea typeface="+mj-ea"/>
              </a:rPr>
              <a:t>그리디어스</a:t>
            </a:r>
            <a:endParaRPr lang="en-US" altLang="ko-KR" b="1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>
                <a:latin typeface="+mj-ea"/>
                <a:ea typeface="+mj-ea"/>
              </a:rPr>
              <a:t>대담하고 프린트와 미래적 감성으로 여성의 자유와 </a:t>
            </a:r>
            <a:endParaRPr lang="en-US" altLang="ko-KR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>
                <a:latin typeface="+mj-ea"/>
                <a:ea typeface="+mj-ea"/>
              </a:rPr>
              <a:t>개성을 표현하는 국내 유일의 독보적인 아트패션</a:t>
            </a:r>
            <a:endParaRPr lang="en-US" altLang="ko-KR" sz="1800">
              <a:latin typeface="+mj-ea"/>
              <a:ea typeface="+mj-ea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9C09BE41-2CBA-F6EE-C770-E9A2095697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3541" y="5125008"/>
            <a:ext cx="2859593" cy="446041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D2E56E0B-B2BA-5764-9FCE-4C98C677E9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166" y="5131245"/>
            <a:ext cx="2815295" cy="4460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8899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463</TotalTime>
  <Words>409</Words>
  <Application>Microsoft Office PowerPoint</Application>
  <PresentationFormat>A4 용지(210x297mm)</PresentationFormat>
  <Paragraphs>69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9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yonggu huh</dc:creator>
  <cp:lastModifiedBy>yonggu huh</cp:lastModifiedBy>
  <cp:revision>11</cp:revision>
  <dcterms:created xsi:type="dcterms:W3CDTF">2025-05-17T14:38:23Z</dcterms:created>
  <dcterms:modified xsi:type="dcterms:W3CDTF">2026-06-15T00:58:32Z</dcterms:modified>
</cp:coreProperties>
</file>